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0" r:id="rId2"/>
    <p:sldId id="263" r:id="rId3"/>
    <p:sldId id="264" r:id="rId4"/>
    <p:sldId id="267" r:id="rId5"/>
    <p:sldId id="269" r:id="rId6"/>
    <p:sldId id="290" r:id="rId7"/>
    <p:sldId id="291" r:id="rId8"/>
    <p:sldId id="292" r:id="rId9"/>
    <p:sldId id="293" r:id="rId10"/>
    <p:sldId id="294" r:id="rId11"/>
    <p:sldId id="295" r:id="rId12"/>
    <p:sldId id="273" r:id="rId13"/>
    <p:sldId id="271" r:id="rId14"/>
    <p:sldId id="272" r:id="rId15"/>
    <p:sldId id="285" r:id="rId16"/>
    <p:sldId id="275" r:id="rId17"/>
    <p:sldId id="274" r:id="rId18"/>
    <p:sldId id="287" r:id="rId19"/>
    <p:sldId id="276" r:id="rId20"/>
    <p:sldId id="286" r:id="rId21"/>
    <p:sldId id="279" r:id="rId22"/>
    <p:sldId id="277" r:id="rId23"/>
    <p:sldId id="278" r:id="rId24"/>
    <p:sldId id="288" r:id="rId25"/>
    <p:sldId id="28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5" autoAdjust="0"/>
    <p:restoredTop sz="94475" autoAdjust="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EB4A15-9C3B-4E09-93A5-7A059FEFD403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F4E3B63-C2A1-4982-87C5-7824786B0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8821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Из опыта работы 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671835-A084-4C90-A5ED-96E24A6F805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907540-D456-4E04-8E34-2F91C472289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A6256B-8B05-4D2D-98BA-132C6A6274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790ADE-87F0-4503-A493-EA251794D54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2E23F7-368D-4458-BC1F-0305F497A2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  <p:sp>
        <p:nvSpPr>
          <p:cNvPr id="4915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E5991F-72E4-4E7F-94E2-51ECD6FDC66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D2C81D-4259-41CA-B589-4D7C2E59D2C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  <p:sp>
        <p:nvSpPr>
          <p:cNvPr id="5427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z="1600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92F4D3-B734-4952-9FFC-55A7170027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48CE8E-F276-426E-AF1B-1CA5D0F6206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  <p:sp>
        <p:nvSpPr>
          <p:cNvPr id="5837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CCFA4F-B5AC-4E30-90EB-239FEBC7A2F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7C30A6-2B4D-4A13-B3E7-15E4EE52B07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8F8022-18DE-4E4B-B6DA-17619224C33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2913F3-0619-49D3-8849-2634D9CE963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  <p:sp>
        <p:nvSpPr>
          <p:cNvPr id="6553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2D4E0-2FD5-4341-8A31-A5E6C85410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2D4E0-2FD5-4341-8A31-A5E6C85410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2D4E0-2FD5-4341-8A31-A5E6C85410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2D4E0-2FD5-4341-8A31-A5E6C85410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2D4E0-2FD5-4341-8A31-A5E6C85410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2D4E0-2FD5-4341-8A31-A5E6C85410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2D4E0-2FD5-4341-8A31-A5E6C85410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76F09C-78D2-4D07-A2F7-29111D85424C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26863A-6D77-452C-B213-E4801E8AD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EA2DC-F522-49D9-BFDF-89B696F449BD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6F934-B098-4D43-B311-242CB953B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7849F-675B-4B68-A7F9-21FFD4A08930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963B1-E8E4-4B5E-9133-55A3D7D91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4DF17-0594-4B66-8DAB-1490E0F5D093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BB573-6E68-4E86-AA8E-B91239B97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F8D539-C6A5-4BB9-A47F-BF5160B0B7D2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F157EB-7BA8-448B-A563-149FE73D5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37DC-47E8-49EC-BFF0-5E21B4DA03EA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FD809-1F8D-436C-9338-483238168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80839-6910-4B94-B78C-63D608D5ED59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6ADA4-ADD6-427F-8073-9E7D71155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DC017-7B89-47F7-AD61-21E0F886C926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DB420-4EE1-4717-9320-BDEA226C2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822299-E303-4ADC-A769-4200E352E309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71437B-5BEA-4CBD-8372-7E4D16B8E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6120D-6C7C-483F-86DC-7B9E76F26AE7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3F6E-54C2-428F-A9E9-4EDB557AB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1C470D-5F50-44C5-B765-A721214CAC00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505684D-BEF8-4288-AB7B-3B10AB561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9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FBEEC9">
                    <a:shade val="50000"/>
                  </a:srgb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166C33B-0BA5-44E8-B3C0-10A80CE813C4}" type="datetimeFigureOut">
              <a:rPr lang="ru-RU"/>
              <a:pPr>
                <a:defRPr/>
              </a:pPr>
              <a:t>15.04.2015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FBEEC9">
                    <a:shade val="50000"/>
                  </a:srgb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FBEEC9">
                    <a:shade val="50000"/>
                  </a:srgb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E3AD79B-C413-4BEB-8EE8-677627491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1" r:id="rId4"/>
    <p:sldLayoutId id="2147483680" r:id="rId5"/>
    <p:sldLayoutId id="2147483679" r:id="rId6"/>
    <p:sldLayoutId id="2147483685" r:id="rId7"/>
    <p:sldLayoutId id="2147483678" r:id="rId8"/>
    <p:sldLayoutId id="2147483686" r:id="rId9"/>
    <p:sldLayoutId id="2147483677" r:id="rId10"/>
    <p:sldLayoutId id="21474836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B248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B248"/>
          </a:solidFill>
          <a:latin typeface="Arial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96D4D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96D4D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00DAF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14546" y="571480"/>
            <a:ext cx="4929222" cy="150019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БЮДЖЕТНОЕ ОБЩЕОБРАЗОВАТЕЛЬНОЕ УЧРЕЖДЕНИЕ УМЕТСКАЯ СРЕДНЯЯ ОБЩЕОБРАЗОВАТЕЛЬНАЯ ШКОЛА ИМЕНИ ГЕРОЯ СОЦИАЛИСТИЧЕСКОГО ТРУДА П.С.ПЛЕШАКОВА</a:t>
            </a:r>
            <a:r>
              <a:rPr lang="ru-RU" sz="1600" b="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b="0" dirty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7650" name="Подзаголовок 2"/>
          <p:cNvSpPr>
            <a:spLocks noGrp="1"/>
          </p:cNvSpPr>
          <p:nvPr>
            <p:ph idx="4294967295"/>
          </p:nvPr>
        </p:nvSpPr>
        <p:spPr>
          <a:xfrm>
            <a:off x="571472" y="2500306"/>
            <a:ext cx="8001056" cy="2581284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ДУХОВНО-НРАВСТВЕННАЯ КУЛЬТУРА ПЕДАГОГОВ И РОДИТЕЛЕЙ,</a:t>
            </a:r>
          </a:p>
          <a:p>
            <a:pPr algn="ctr"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РАЗВИТИЯ НРАВСТВЕННОСТИ У ДЕТЕЙ</a:t>
            </a:r>
          </a:p>
          <a:p>
            <a:pPr algn="ctr">
              <a:buFont typeface="Wingdings 2" pitchFamily="18" charset="2"/>
              <a:buNone/>
            </a:pPr>
            <a:endParaRPr lang="ru-RU" sz="3200" dirty="0" smtClean="0">
              <a:cs typeface="Times New Roman" pitchFamily="18" charset="0"/>
            </a:endParaRPr>
          </a:p>
        </p:txBody>
      </p:sp>
      <p:sp>
        <p:nvSpPr>
          <p:cNvPr id="27652" name="Прямоугольник 10"/>
          <p:cNvSpPr>
            <a:spLocks noChangeArrowheads="1"/>
          </p:cNvSpPr>
          <p:nvPr/>
        </p:nvSpPr>
        <p:spPr bwMode="auto">
          <a:xfrm>
            <a:off x="3357554" y="5857892"/>
            <a:ext cx="24384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р.п. Умет</a:t>
            </a:r>
          </a:p>
          <a:p>
            <a:pPr algn="ctr"/>
            <a:r>
              <a:rPr lang="ru-RU" b="1" dirty="0" smtClean="0">
                <a:latin typeface="+mn-lt"/>
              </a:rPr>
              <a:t>15 апреля 2015 год</a:t>
            </a:r>
            <a:endParaRPr lang="ru-RU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6" name="Picture 2" descr="C:\Users\user\Desktop\Картинки\Новая папка\ne_th3__8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1722289" cy="1571636"/>
          </a:xfrm>
          <a:prstGeom prst="rect">
            <a:avLst/>
          </a:prstGeom>
          <a:noFill/>
        </p:spPr>
      </p:pic>
      <p:pic>
        <p:nvPicPr>
          <p:cNvPr id="1027" name="Picture 3" descr="C:\Users\user\Desktop\Картинки\15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571481"/>
            <a:ext cx="1428760" cy="153163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14356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+mn-lt"/>
              </a:rPr>
              <a:t>«Формирование духовно-нравственной культуры родителей как основа развития нравственности у детей»</a:t>
            </a:r>
          </a:p>
          <a:p>
            <a:pPr algn="ctr"/>
            <a:r>
              <a:rPr lang="ru-RU" sz="3600" dirty="0" smtClean="0">
                <a:latin typeface="+mn-lt"/>
              </a:rPr>
              <a:t>(из опыта работы)</a:t>
            </a:r>
            <a:endParaRPr lang="ru-RU" sz="36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143380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 smtClean="0">
                <a:latin typeface="+mn-lt"/>
              </a:rPr>
              <a:t>Негробова</a:t>
            </a:r>
            <a:r>
              <a:rPr lang="ru-RU" sz="2400" i="1" dirty="0" smtClean="0">
                <a:latin typeface="+mn-lt"/>
              </a:rPr>
              <a:t> Наталия Алексеевна,</a:t>
            </a:r>
          </a:p>
          <a:p>
            <a:r>
              <a:rPr lang="ru-RU" sz="2400" dirty="0" smtClean="0">
                <a:latin typeface="+mn-lt"/>
              </a:rPr>
              <a:t>           заместитель директора по воспитательной</a:t>
            </a:r>
          </a:p>
          <a:p>
            <a:r>
              <a:rPr lang="ru-RU" sz="2400" dirty="0" smtClean="0">
                <a:latin typeface="+mn-lt"/>
              </a:rPr>
              <a:t>           работе МБОУ ООШ г. Кирсанова 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356"/>
            <a:ext cx="5072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n-lt"/>
              </a:rPr>
              <a:t>«Духовно-нравственная культура педагогов и родителей как основа нравственности у детей»</a:t>
            </a:r>
            <a:endParaRPr lang="ru-RU" sz="3600" dirty="0">
              <a:latin typeface="+mn-lt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43438" y="4143380"/>
            <a:ext cx="39290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Иерей Сергей Тишкин,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настоятель храма Казанской иконы Божией Матери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Умётского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района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5286380" y="785794"/>
            <a:ext cx="3463922" cy="2405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8" name="Picture 2" descr="C:\Users\user\Documents\ДНЕВНИК\Дети\1210002-cacd6b43de7d58a5.jpg"/>
          <p:cNvPicPr>
            <a:picLocks noChangeAspect="1" noChangeArrowheads="1"/>
          </p:cNvPicPr>
          <p:nvPr/>
        </p:nvPicPr>
        <p:blipFill>
          <a:blip r:embed="rId4"/>
          <a:srcRect r="9374" b="4544"/>
          <a:stretch>
            <a:fillRect/>
          </a:stretch>
        </p:blipFill>
        <p:spPr bwMode="auto">
          <a:xfrm>
            <a:off x="500034" y="3643314"/>
            <a:ext cx="3643338" cy="263827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1" name="Подзаголовок 2"/>
          <p:cNvSpPr txBox="1">
            <a:spLocks/>
          </p:cNvSpPr>
          <p:nvPr/>
        </p:nvSpPr>
        <p:spPr bwMode="auto">
          <a:xfrm>
            <a:off x="684213" y="1125538"/>
            <a:ext cx="3719512" cy="230346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 marL="265113" indent="-265113" algn="ctr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1600">
                <a:latin typeface="Times New Roman" pitchFamily="18" charset="0"/>
              </a:rPr>
              <a:t>      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Прямоугольник 11"/>
          <p:cNvSpPr>
            <a:spLocks noChangeArrowheads="1"/>
          </p:cNvSpPr>
          <p:nvPr/>
        </p:nvSpPr>
        <p:spPr bwMode="auto">
          <a:xfrm>
            <a:off x="5651500" y="5229225"/>
            <a:ext cx="295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latin typeface="Times New Roman" pitchFamily="18" charset="0"/>
              </a:rPr>
              <a:t> </a:t>
            </a:r>
          </a:p>
        </p:txBody>
      </p:sp>
      <p:pic>
        <p:nvPicPr>
          <p:cNvPr id="46084" name="Picture 2" descr="http://www.maaam.ru/upload/blogs/cab629dcf7a6cb6226bed673db1f8106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644900"/>
            <a:ext cx="36004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http://www.maaam.ru/upload/blogs/37b6d370a29356a627a717bc14a2b1e5.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8" y="3789363"/>
            <a:ext cx="358457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 descr="Церковь п.Уме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125538"/>
            <a:ext cx="36004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Прямоугольник 12"/>
          <p:cNvSpPr>
            <a:spLocks noChangeArrowheads="1"/>
          </p:cNvSpPr>
          <p:nvPr/>
        </p:nvSpPr>
        <p:spPr bwMode="auto">
          <a:xfrm>
            <a:off x="755650" y="1125538"/>
            <a:ext cx="35290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Посещение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обучающимися Уметского храма Казанской Божьей Матери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Горины\Desktop\IMG_71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49275"/>
            <a:ext cx="396081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 descr="C:\Users\Горины\Desktop\DSC000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549275"/>
            <a:ext cx="4008437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C:\Users\Горины\Desktop\Вера  11\SAM_74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429000"/>
            <a:ext cx="39608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500438"/>
            <a:ext cx="39608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3" name="Подзаголовок 2"/>
          <p:cNvSpPr txBox="1">
            <a:spLocks/>
          </p:cNvSpPr>
          <p:nvPr/>
        </p:nvSpPr>
        <p:spPr bwMode="auto">
          <a:xfrm>
            <a:off x="4716463" y="3500438"/>
            <a:ext cx="3671887" cy="27368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 marL="265113" indent="-265113" algn="ctr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1600">
                <a:latin typeface="Times New Roman" pitchFamily="18" charset="0"/>
              </a:rPr>
              <a:t>      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44034" name="Подзаголовок 2"/>
          <p:cNvSpPr txBox="1">
            <a:spLocks/>
          </p:cNvSpPr>
          <p:nvPr/>
        </p:nvSpPr>
        <p:spPr bwMode="auto">
          <a:xfrm>
            <a:off x="684213" y="692150"/>
            <a:ext cx="3600450" cy="259238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lIns="182880" tIns="91440"/>
          <a:lstStyle/>
          <a:p>
            <a:pPr marL="265113" indent="-265113" algn="ctr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1600">
                <a:latin typeface="Times New Roman" pitchFamily="18" charset="0"/>
              </a:rPr>
              <a:t>      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2" descr="C:\Users\Горины\Desktop\Вера  11\SAM_7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692150"/>
            <a:ext cx="36718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C:\Users\Горины\Desktop\Вера  11\SAM_7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00438"/>
            <a:ext cx="36004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900113" y="1052513"/>
            <a:ext cx="3240087" cy="1871662"/>
          </a:xfrm>
        </p:spPr>
        <p:txBody>
          <a:bodyPr>
            <a:normAutofit fontScale="70000" lnSpcReduction="20000"/>
          </a:bodyPr>
          <a:lstStyle/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cs typeface="Times New Roman" pitchFamily="18" charset="0"/>
              </a:rPr>
              <a:t>Районный фестиваль 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cs typeface="Times New Roman" pitchFamily="18" charset="0"/>
              </a:rPr>
              <a:t>«Нам поет пасхальный звон песнь о жизни вечной..» 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900" i="1" dirty="0" smtClean="0">
              <a:cs typeface="Times New Roman" pitchFamily="18" charset="0"/>
            </a:endParaRP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i="1" dirty="0" smtClean="0">
                <a:cs typeface="Times New Roman" pitchFamily="18" charset="0"/>
              </a:rPr>
              <a:t>Выступление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i="1" dirty="0" smtClean="0">
                <a:cs typeface="Times New Roman" pitchFamily="18" charset="0"/>
              </a:rPr>
              <a:t> коллектива педагогов и обучающихся 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i="1" dirty="0" smtClean="0">
                <a:cs typeface="Times New Roman" pitchFamily="18" charset="0"/>
              </a:rPr>
              <a:t>МБОУ </a:t>
            </a:r>
            <a:r>
              <a:rPr lang="ru-RU" sz="1900" i="1" dirty="0" err="1" smtClean="0">
                <a:cs typeface="Times New Roman" pitchFamily="18" charset="0"/>
              </a:rPr>
              <a:t>Уметской</a:t>
            </a:r>
            <a:r>
              <a:rPr lang="ru-RU" sz="1900" i="1" dirty="0" smtClean="0">
                <a:cs typeface="Times New Roman" pitchFamily="18" charset="0"/>
              </a:rPr>
              <a:t> СОШ</a:t>
            </a:r>
            <a:endParaRPr lang="ru-RU" sz="1900" i="1" dirty="0">
              <a:cs typeface="Times New Roman" pitchFamily="18" charset="0"/>
            </a:endParaRPr>
          </a:p>
        </p:txBody>
      </p:sp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4250" y="3500438"/>
            <a:ext cx="36655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644900"/>
            <a:ext cx="36655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4005263"/>
            <a:ext cx="28082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Прямоугольник 15"/>
          <p:cNvSpPr/>
          <p:nvPr/>
        </p:nvSpPr>
        <p:spPr>
          <a:xfrm>
            <a:off x="827088" y="765175"/>
            <a:ext cx="3744912" cy="2376488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500063" y="765175"/>
            <a:ext cx="400050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3200" b="1" dirty="0">
              <a:solidFill>
                <a:srgbClr val="FFEB5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2" charset="0"/>
            </a:endParaRPr>
          </a:p>
        </p:txBody>
      </p:sp>
      <p:grpSp>
        <p:nvGrpSpPr>
          <p:cNvPr id="48131" name="Group 2"/>
          <p:cNvGrpSpPr>
            <a:grpSpLocks/>
          </p:cNvGrpSpPr>
          <p:nvPr/>
        </p:nvGrpSpPr>
        <p:grpSpPr bwMode="auto">
          <a:xfrm>
            <a:off x="611188" y="692150"/>
            <a:ext cx="7993062" cy="5400675"/>
            <a:chOff x="246" y="20"/>
            <a:chExt cx="5011" cy="3412"/>
          </a:xfrm>
        </p:grpSpPr>
        <p:pic>
          <p:nvPicPr>
            <p:cNvPr id="4813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74" y="20"/>
              <a:ext cx="2483" cy="15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8138" name="Text Box 4"/>
            <p:cNvSpPr txBox="1">
              <a:spLocks noChangeArrowheads="1"/>
            </p:cNvSpPr>
            <p:nvPr/>
          </p:nvSpPr>
          <p:spPr bwMode="auto">
            <a:xfrm>
              <a:off x="246" y="1567"/>
              <a:ext cx="2483" cy="18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16013" y="1196975"/>
            <a:ext cx="2951162" cy="863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0" dirty="0" smtClean="0">
                <a:solidFill>
                  <a:schemeClr val="tx1"/>
                </a:solidFill>
                <a:latin typeface="+mn-lt"/>
              </a:rPr>
              <a:t>Тематические </a:t>
            </a:r>
            <a:br>
              <a:rPr lang="ru-RU" sz="2000" b="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latin typeface="+mn-lt"/>
              </a:rPr>
              <a:t>встречи, беседы</a:t>
            </a:r>
            <a:endParaRPr lang="ru-RU" sz="2000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8133" name="Group 5"/>
          <p:cNvGrpSpPr>
            <a:grpSpLocks/>
          </p:cNvGrpSpPr>
          <p:nvPr/>
        </p:nvGrpSpPr>
        <p:grpSpPr bwMode="auto">
          <a:xfrm>
            <a:off x="755650" y="765175"/>
            <a:ext cx="3960813" cy="5256213"/>
            <a:chOff x="2873" y="1432"/>
            <a:chExt cx="2689" cy="4194"/>
          </a:xfrm>
        </p:grpSpPr>
        <p:pic>
          <p:nvPicPr>
            <p:cNvPr id="48135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73" y="3443"/>
              <a:ext cx="2689" cy="2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8136" name="Text Box 7"/>
            <p:cNvSpPr txBox="1">
              <a:spLocks noChangeArrowheads="1"/>
            </p:cNvSpPr>
            <p:nvPr/>
          </p:nvSpPr>
          <p:spPr bwMode="auto">
            <a:xfrm>
              <a:off x="2922" y="1432"/>
              <a:ext cx="2545" cy="19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  <p:pic>
        <p:nvPicPr>
          <p:cNvPr id="48134" name="Picture 2" descr="C:\Users\Горины\Desktop\Вера  11\SAM_58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357563"/>
            <a:ext cx="374491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Горины\Desktop\Вера  11\IMG_20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20713"/>
            <a:ext cx="37449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C:\Users\Горины\Desktop\IMG_7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620713"/>
            <a:ext cx="38163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C:\Users\Горины\Desktop\Вера  11\SAM_39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429000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80" name="Group 5"/>
          <p:cNvGrpSpPr>
            <a:grpSpLocks/>
          </p:cNvGrpSpPr>
          <p:nvPr/>
        </p:nvGrpSpPr>
        <p:grpSpPr bwMode="auto">
          <a:xfrm>
            <a:off x="4643438" y="3429000"/>
            <a:ext cx="3816350" cy="2736850"/>
            <a:chOff x="2925" y="890"/>
            <a:chExt cx="2475" cy="1856"/>
          </a:xfrm>
        </p:grpSpPr>
        <p:pic>
          <p:nvPicPr>
            <p:cNvPr id="50181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25" y="890"/>
              <a:ext cx="2475" cy="18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0182" name="Text Box 7"/>
            <p:cNvSpPr txBox="1">
              <a:spLocks noChangeArrowheads="1"/>
            </p:cNvSpPr>
            <p:nvPr/>
          </p:nvSpPr>
          <p:spPr bwMode="auto">
            <a:xfrm>
              <a:off x="2925" y="969"/>
              <a:ext cx="2450" cy="1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C:\Users\Горины\Desktop\Вера  11\SAM_6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20713"/>
            <a:ext cx="36480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3" descr="C:\Users\Горины\Desktop\Вера  11\IMG_18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29000"/>
            <a:ext cx="39243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1450" y="2282825"/>
            <a:ext cx="3719513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429000"/>
            <a:ext cx="36734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Рисунок 11" descr="C:\Users\олеся\Desktop\DSC_03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620713"/>
            <a:ext cx="38163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2"/>
          <p:cNvGrpSpPr>
            <a:grpSpLocks/>
          </p:cNvGrpSpPr>
          <p:nvPr/>
        </p:nvGrpSpPr>
        <p:grpSpPr bwMode="auto">
          <a:xfrm>
            <a:off x="611188" y="692150"/>
            <a:ext cx="3744912" cy="2520950"/>
            <a:chOff x="340" y="845"/>
            <a:chExt cx="2475" cy="1856"/>
          </a:xfrm>
        </p:grpSpPr>
        <p:pic>
          <p:nvPicPr>
            <p:cNvPr id="5325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" y="845"/>
              <a:ext cx="2475" cy="18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3256" name="Text Box 4"/>
            <p:cNvSpPr txBox="1">
              <a:spLocks noChangeArrowheads="1"/>
            </p:cNvSpPr>
            <p:nvPr/>
          </p:nvSpPr>
          <p:spPr bwMode="auto">
            <a:xfrm>
              <a:off x="340" y="845"/>
              <a:ext cx="2475" cy="18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  <p:pic>
        <p:nvPicPr>
          <p:cNvPr id="5325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429000"/>
            <a:ext cx="3744912" cy="273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325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692150"/>
            <a:ext cx="3846512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3252" name="Group 5"/>
          <p:cNvGrpSpPr>
            <a:grpSpLocks/>
          </p:cNvGrpSpPr>
          <p:nvPr/>
        </p:nvGrpSpPr>
        <p:grpSpPr bwMode="auto">
          <a:xfrm>
            <a:off x="4643438" y="3429000"/>
            <a:ext cx="3816350" cy="2736850"/>
            <a:chOff x="2925" y="845"/>
            <a:chExt cx="2475" cy="1856"/>
          </a:xfrm>
        </p:grpSpPr>
        <p:pic>
          <p:nvPicPr>
            <p:cNvPr id="53253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25" y="845"/>
              <a:ext cx="2475" cy="18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3254" name="Text Box 7"/>
            <p:cNvSpPr txBox="1">
              <a:spLocks noChangeArrowheads="1"/>
            </p:cNvSpPr>
            <p:nvPr/>
          </p:nvSpPr>
          <p:spPr bwMode="auto">
            <a:xfrm>
              <a:off x="2925" y="845"/>
              <a:ext cx="2475" cy="18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:\Users\Горины\Desktop\Вера  11\00000 (1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549275"/>
            <a:ext cx="40322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C:\Users\Горины\Desktop\Вера  11\SAM_3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644900"/>
            <a:ext cx="40322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C:\Users\Горины\Desktop\Вера  11\00000 (7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549275"/>
            <a:ext cx="36718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908050"/>
            <a:ext cx="8029575" cy="4033838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b="0" i="1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«Особая сфера воспитательной работы – ограждение детей, подростков, юношества от  одной  из самых больших бед – пустоты души, </a:t>
            </a:r>
            <a:r>
              <a:rPr lang="ru-RU" b="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бездуховности</a:t>
            </a:r>
            <a:r>
              <a:rPr lang="ru-RU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Настоящий человек начинается там, где есть святыни души…»</a:t>
            </a:r>
            <a:br>
              <a:rPr lang="ru-RU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В.А. Сухомлинский </a:t>
            </a:r>
            <a:endParaRPr lang="ru-RU" b="0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714375" y="-1055688"/>
            <a:ext cx="7467600" cy="1984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2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/>
            </a:r>
            <a:br>
              <a:rPr lang="ru-RU" sz="32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</a:br>
            <a:r>
              <a:rPr lang="ru-RU" sz="32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/>
            </a:r>
            <a:br>
              <a:rPr lang="ru-RU" sz="32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</a:br>
            <a:r>
              <a:rPr lang="ru-RU" sz="20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/>
            </a:r>
            <a:br>
              <a:rPr lang="ru-RU" sz="20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</a:br>
            <a:r>
              <a:rPr lang="ru-RU" sz="20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/>
            </a:r>
            <a:br>
              <a:rPr lang="ru-RU" sz="2000" b="1" dirty="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</a:br>
            <a:r>
              <a:rPr lang="ru-RU" sz="20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Посещение храмов </a:t>
            </a:r>
          </a:p>
        </p:txBody>
      </p:sp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536575" y="1047750"/>
            <a:ext cx="3890963" cy="2741613"/>
            <a:chOff x="338" y="660"/>
            <a:chExt cx="2483" cy="1862"/>
          </a:xfrm>
        </p:grpSpPr>
        <p:pic>
          <p:nvPicPr>
            <p:cNvPr id="5735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8" y="660"/>
              <a:ext cx="2483" cy="1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7353" name="Text Box 4"/>
            <p:cNvSpPr txBox="1">
              <a:spLocks noChangeArrowheads="1"/>
            </p:cNvSpPr>
            <p:nvPr/>
          </p:nvSpPr>
          <p:spPr bwMode="auto">
            <a:xfrm>
              <a:off x="338" y="660"/>
              <a:ext cx="2483" cy="1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4711700" y="1052513"/>
            <a:ext cx="3937000" cy="2736850"/>
            <a:chOff x="2968" y="614"/>
            <a:chExt cx="2480" cy="1862"/>
          </a:xfrm>
        </p:grpSpPr>
        <p:pic>
          <p:nvPicPr>
            <p:cNvPr id="5735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68" y="614"/>
              <a:ext cx="2480" cy="1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7351" name="Text Box 7"/>
            <p:cNvSpPr txBox="1">
              <a:spLocks noChangeArrowheads="1"/>
            </p:cNvSpPr>
            <p:nvPr/>
          </p:nvSpPr>
          <p:spPr bwMode="auto">
            <a:xfrm>
              <a:off x="2968" y="614"/>
              <a:ext cx="2480" cy="1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  <p:pic>
        <p:nvPicPr>
          <p:cNvPr id="573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575" y="3860800"/>
            <a:ext cx="3963988" cy="275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789363"/>
            <a:ext cx="3959225" cy="2735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Прямоугольник 11"/>
          <p:cNvSpPr>
            <a:spLocks noChangeArrowheads="1"/>
          </p:cNvSpPr>
          <p:nvPr/>
        </p:nvSpPr>
        <p:spPr bwMode="auto">
          <a:xfrm>
            <a:off x="5651500" y="5229225"/>
            <a:ext cx="295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latin typeface="Times New Roman" pitchFamily="18" charset="0"/>
              </a:rPr>
              <a:t> </a:t>
            </a:r>
          </a:p>
        </p:txBody>
      </p:sp>
      <p:pic>
        <p:nvPicPr>
          <p:cNvPr id="59394" name="Picture 6" descr="Umet.  Memorable holiday at a school building. Умёт Школ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692150"/>
            <a:ext cx="36718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8" descr="http://blag-kirsanov.ru/wp-content/uploads/2012/09/DSC_00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573463"/>
            <a:ext cx="3600450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2" descr="http://blag-kirsanov.ru/wp-content/uploads/2012/09/DSC_00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692150"/>
            <a:ext cx="36004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 descr="C:\Users\Горины\Desktop\Вера  11\SAM_63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573463"/>
            <a:ext cx="36718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Горины\Desktop\Вера  11\SAM_43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549275"/>
            <a:ext cx="36480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C:\Users\Горины\Desktop\Вера  11\SAM_74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549275"/>
            <a:ext cx="40322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4" descr="C:\Users\Горины\Desktop\Вера  11\SAM_63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4817050" y="-26093738"/>
            <a:ext cx="31108650" cy="2332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 descr="C:\Users\Горины\Desktop\Вера  11\SAM_6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350043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" descr="C:\Users\Горины\Desktop\Вера  11\SAM_629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3500438"/>
            <a:ext cx="40322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Горины\Desktop\Вера  11\SAM_1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38877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3" descr="C:\Users\Горины\Desktop\Вера  11\SAM_1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549275"/>
            <a:ext cx="37925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C:\Users\Горины\Desktop\Вера  11\SAM_1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73463"/>
            <a:ext cx="38877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573463"/>
            <a:ext cx="37433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4140200" y="549275"/>
            <a:ext cx="4319588" cy="172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Уголок православной культуры</a:t>
            </a:r>
          </a:p>
        </p:txBody>
      </p:sp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539750" y="765175"/>
            <a:ext cx="3441700" cy="5327650"/>
            <a:chOff x="269" y="511"/>
            <a:chExt cx="2168" cy="2844"/>
          </a:xfrm>
        </p:grpSpPr>
        <p:pic>
          <p:nvPicPr>
            <p:cNvPr id="6451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9" y="511"/>
              <a:ext cx="2168" cy="28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4519" name="Text Box 4"/>
            <p:cNvSpPr txBox="1">
              <a:spLocks noChangeArrowheads="1"/>
            </p:cNvSpPr>
            <p:nvPr/>
          </p:nvSpPr>
          <p:spPr bwMode="auto">
            <a:xfrm>
              <a:off x="269" y="511"/>
              <a:ext cx="2168" cy="28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  <p:grpSp>
        <p:nvGrpSpPr>
          <p:cNvPr id="64515" name="Group 5"/>
          <p:cNvGrpSpPr>
            <a:grpSpLocks/>
          </p:cNvGrpSpPr>
          <p:nvPr/>
        </p:nvGrpSpPr>
        <p:grpSpPr bwMode="auto">
          <a:xfrm>
            <a:off x="3995738" y="2636838"/>
            <a:ext cx="4608512" cy="3455987"/>
            <a:chOff x="2580" y="829"/>
            <a:chExt cx="2845" cy="2169"/>
          </a:xfrm>
        </p:grpSpPr>
        <p:pic>
          <p:nvPicPr>
            <p:cNvPr id="6451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80" y="829"/>
              <a:ext cx="2845" cy="2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4517" name="Text Box 7"/>
            <p:cNvSpPr txBox="1">
              <a:spLocks noChangeArrowheads="1"/>
            </p:cNvSpPr>
            <p:nvPr/>
          </p:nvSpPr>
          <p:spPr bwMode="auto">
            <a:xfrm>
              <a:off x="2580" y="829"/>
              <a:ext cx="2845" cy="2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598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СПАСИБО </a:t>
            </a:r>
            <a:br>
              <a:rPr lang="ru-RU" sz="60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60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ЗА</a:t>
            </a:r>
            <a:br>
              <a:rPr lang="ru-RU" sz="60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6000" b="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ВНИМАНИЕ</a:t>
            </a:r>
            <a:endParaRPr lang="ru-RU" sz="6000" b="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644901"/>
            <a:ext cx="8001056" cy="2498744"/>
          </a:xfrm>
        </p:spPr>
        <p:txBody>
          <a:bodyPr>
            <a:normAutofit fontScale="77500" lnSpcReduction="20000"/>
          </a:bodyPr>
          <a:lstStyle/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ru-RU" i="1" dirty="0" smtClean="0">
              <a:solidFill>
                <a:schemeClr val="tx1"/>
              </a:solidFill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100" i="1" dirty="0" smtClean="0">
                <a:solidFill>
                  <a:schemeClr val="tx1"/>
                </a:solidFill>
              </a:rPr>
              <a:t>Рыбина Наталия Яковлевна,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tx1"/>
                </a:solidFill>
              </a:rPr>
              <a:t>    заведующая лабораторией духовно-нравственного   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tx1"/>
                </a:solidFill>
              </a:rPr>
              <a:t>    просвещения и воспитания к.п.н., доцент ТОГОАУ ДПО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tx1"/>
                </a:solidFill>
              </a:rPr>
              <a:t>    «Институт повышения квалификации работников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tx1"/>
                </a:solidFill>
              </a:rPr>
              <a:t>    образования»</a:t>
            </a: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071546"/>
            <a:ext cx="7643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+mn-lt"/>
              </a:rPr>
              <a:t>«Взаимосвязь школы и семьи в формировании духовно-нравственной культуры учащихся»</a:t>
            </a:r>
            <a:endParaRPr lang="ru-RU" sz="3600" dirty="0">
              <a:latin typeface="+mn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716338"/>
            <a:ext cx="7772400" cy="21605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7224" y="4214818"/>
            <a:ext cx="7772400" cy="1571636"/>
          </a:xfrm>
        </p:spPr>
        <p:txBody>
          <a:bodyPr/>
          <a:lstStyle/>
          <a:p>
            <a:pPr algn="l"/>
            <a:r>
              <a:rPr lang="ru-RU" sz="2400" i="1" dirty="0" smtClean="0">
                <a:solidFill>
                  <a:schemeClr val="tx1"/>
                </a:solidFill>
              </a:rPr>
              <a:t>Ефремова Елена Михайловна, 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                                 председатель родительского комитета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                                 МБОУ 2-Гавриловской СОШ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1071546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n-lt"/>
              </a:rPr>
              <a:t>«Духовно-нравственное воспитание в семье»</a:t>
            </a:r>
            <a:endParaRPr lang="ru-RU" sz="3600" dirty="0">
              <a:latin typeface="+mn-lt"/>
            </a:endParaRPr>
          </a:p>
        </p:txBody>
      </p:sp>
      <p:pic>
        <p:nvPicPr>
          <p:cNvPr id="9" name="Рисунок 5" descr="Описание: C:\Users\Public\Pictures\Картинки\Духовно-нравственное воспитание\2005-49-06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714356"/>
            <a:ext cx="2286016" cy="251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714356"/>
            <a:ext cx="821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+mn-lt"/>
              </a:rPr>
              <a:t>«Компетентность педагога в духовных вопросах как решающий фактор развития нравственности</a:t>
            </a:r>
          </a:p>
          <a:p>
            <a:pPr algn="ctr"/>
            <a:r>
              <a:rPr lang="ru-RU" sz="3600" dirty="0" smtClean="0">
                <a:latin typeface="+mn-lt"/>
              </a:rPr>
              <a:t>младших школьников»</a:t>
            </a:r>
            <a:endParaRPr lang="ru-RU" sz="36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000504"/>
            <a:ext cx="485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+mn-lt"/>
              </a:rPr>
              <a:t>Окунева Елена Анатольевна,</a:t>
            </a:r>
          </a:p>
          <a:p>
            <a:r>
              <a:rPr lang="ru-RU" sz="2400" dirty="0" smtClean="0">
                <a:latin typeface="+mn-lt"/>
              </a:rPr>
              <a:t>учитель начальных классов</a:t>
            </a:r>
          </a:p>
          <a:p>
            <a:r>
              <a:rPr lang="ru-RU" sz="2400" dirty="0" smtClean="0">
                <a:latin typeface="+mn-lt"/>
              </a:rPr>
              <a:t>МБОУ «</a:t>
            </a:r>
            <a:r>
              <a:rPr lang="ru-RU" sz="2400" dirty="0" err="1" smtClean="0">
                <a:latin typeface="+mn-lt"/>
              </a:rPr>
              <a:t>Инжавинская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 err="1" smtClean="0">
                <a:latin typeface="+mn-lt"/>
              </a:rPr>
              <a:t>сош</a:t>
            </a:r>
            <a:r>
              <a:rPr lang="ru-RU" sz="2400" dirty="0" smtClean="0">
                <a:latin typeface="+mn-lt"/>
              </a:rPr>
              <a:t>»</a:t>
            </a:r>
            <a:endParaRPr lang="ru-RU" sz="2400" dirty="0">
              <a:latin typeface="+mn-lt"/>
            </a:endParaRPr>
          </a:p>
        </p:txBody>
      </p:sp>
      <p:pic>
        <p:nvPicPr>
          <p:cNvPr id="8" name="Picture 1" descr="C:\Users\Горины\Desktop\Вера  11\SAM_6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14752"/>
            <a:ext cx="36480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cuments\ДНЕВНИК\Обр. учреждения\Дошкольное образование\Фото\Берез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86190"/>
            <a:ext cx="3214710" cy="241103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28662" y="857232"/>
            <a:ext cx="7500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+mn-lt"/>
              </a:rPr>
              <a:t>«Формирование у дошкольников духовно - нравственных ценностей»</a:t>
            </a:r>
            <a:endParaRPr lang="ru-RU" sz="4000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2" y="4143380"/>
            <a:ext cx="5000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+mn-lt"/>
              </a:rPr>
              <a:t>Александрова Елена Александровна,</a:t>
            </a:r>
          </a:p>
          <a:p>
            <a:r>
              <a:rPr lang="ru-RU" sz="2400" dirty="0" smtClean="0">
                <a:latin typeface="+mn-lt"/>
              </a:rPr>
              <a:t>           методист МДОУ детский сад</a:t>
            </a:r>
          </a:p>
          <a:p>
            <a:r>
              <a:rPr lang="ru-RU" sz="2400" dirty="0" smtClean="0">
                <a:latin typeface="+mn-lt"/>
              </a:rPr>
              <a:t>          «Радуга» 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714356"/>
            <a:ext cx="50720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n-lt"/>
              </a:rPr>
              <a:t>«Духовно-нравственное воспитание детей на основе православных праздников»</a:t>
            </a:r>
            <a:endParaRPr lang="ru-RU" sz="36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1802" y="3929066"/>
            <a:ext cx="5857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 smtClean="0">
                <a:latin typeface="+mn-lt"/>
              </a:rPr>
              <a:t>Полубкова</a:t>
            </a:r>
            <a:r>
              <a:rPr lang="ru-RU" sz="2400" i="1" dirty="0" smtClean="0">
                <a:latin typeface="+mn-lt"/>
              </a:rPr>
              <a:t> Людмила Николаевна, </a:t>
            </a:r>
            <a:r>
              <a:rPr lang="ru-RU" sz="2400" dirty="0" smtClean="0">
                <a:latin typeface="+mn-lt"/>
              </a:rPr>
              <a:t>руководитель муниципального Центра по духовно-нравственному воспитанию детей, подростков и молодежи «Светочи»</a:t>
            </a:r>
            <a:endParaRPr lang="ru-RU" sz="2400" dirty="0">
              <a:latin typeface="+mn-lt"/>
            </a:endParaRPr>
          </a:p>
        </p:txBody>
      </p:sp>
      <p:pic>
        <p:nvPicPr>
          <p:cNvPr id="4" name="Picture 2" descr="E:\Полубкова Л.Н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786190"/>
            <a:ext cx="189032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/>
          <a:srcRect r="10637"/>
          <a:stretch>
            <a:fillRect/>
          </a:stretch>
        </p:blipFill>
        <p:spPr bwMode="auto">
          <a:xfrm>
            <a:off x="5572132" y="714356"/>
            <a:ext cx="2928958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5720" y="857232"/>
            <a:ext cx="84101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«Реализация программы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«Истоки возрождения» в поликультурном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образовательном пространстве»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4286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err="1" smtClean="0">
                <a:latin typeface="+mn-lt"/>
              </a:rPr>
              <a:t>Желудкова</a:t>
            </a:r>
            <a:r>
              <a:rPr lang="ru-RU" sz="2400" i="1" dirty="0" smtClean="0">
                <a:latin typeface="+mn-lt"/>
              </a:rPr>
              <a:t> Галина Михайловна,</a:t>
            </a:r>
          </a:p>
          <a:p>
            <a:r>
              <a:rPr lang="ru-RU" sz="2400" dirty="0" smtClean="0">
                <a:latin typeface="+mn-lt"/>
              </a:rPr>
              <a:t>         учитель истории </a:t>
            </a:r>
            <a:r>
              <a:rPr lang="ru-RU" sz="2400" dirty="0" err="1" smtClean="0">
                <a:latin typeface="+mn-lt"/>
              </a:rPr>
              <a:t>Ольхово</a:t>
            </a:r>
            <a:r>
              <a:rPr lang="ru-RU" sz="2400" dirty="0" smtClean="0">
                <a:latin typeface="+mn-lt"/>
              </a:rPr>
              <a:t>-</a:t>
            </a:r>
          </a:p>
          <a:p>
            <a:r>
              <a:rPr lang="ru-RU" sz="2400" dirty="0" smtClean="0">
                <a:latin typeface="+mn-lt"/>
              </a:rPr>
              <a:t>         Ильинского филиала МБОУ</a:t>
            </a:r>
          </a:p>
          <a:p>
            <a:r>
              <a:rPr lang="ru-RU" sz="2400" dirty="0" smtClean="0">
                <a:latin typeface="+mn-lt"/>
              </a:rPr>
              <a:t>         </a:t>
            </a:r>
            <a:r>
              <a:rPr lang="ru-RU" sz="2400" dirty="0" err="1" smtClean="0">
                <a:latin typeface="+mn-lt"/>
              </a:rPr>
              <a:t>Умётской</a:t>
            </a:r>
            <a:r>
              <a:rPr lang="ru-RU" sz="2400" dirty="0" smtClean="0">
                <a:latin typeface="+mn-lt"/>
              </a:rPr>
              <a:t> СОШ</a:t>
            </a:r>
            <a:endParaRPr lang="ru-RU" sz="2400" dirty="0">
              <a:latin typeface="+mn-lt"/>
            </a:endParaRPr>
          </a:p>
        </p:txBody>
      </p:sp>
      <p:pic>
        <p:nvPicPr>
          <p:cNvPr id="10242" name="Picture 2" descr="C:\Users\user\Desktop\Фоны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786190"/>
            <a:ext cx="1934499" cy="235745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85794"/>
            <a:ext cx="5715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n-lt"/>
              </a:rPr>
              <a:t>«Роль семьи в формировании духовно-нравственной личности»</a:t>
            </a:r>
            <a:endParaRPr lang="ru-RU" sz="3600" dirty="0">
              <a:latin typeface="+mn-lt"/>
            </a:endParaRPr>
          </a:p>
        </p:txBody>
      </p:sp>
      <p:pic>
        <p:nvPicPr>
          <p:cNvPr id="8193" name="Picture 1" descr="C:\Users\user\Documents\ДНЕВНИК\Дети\1263556-b1d0f79fa0fc45ab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643569" y="785794"/>
            <a:ext cx="2952771" cy="2214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7686" y="41433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smtClean="0">
                <a:latin typeface="+mn-lt"/>
              </a:rPr>
              <a:t>Толстова Татьяна Евгеньевна,</a:t>
            </a:r>
          </a:p>
          <a:p>
            <a:r>
              <a:rPr lang="ru-RU" sz="2400" dirty="0" smtClean="0">
                <a:latin typeface="+mn-lt"/>
              </a:rPr>
              <a:t>председатель родительского Совета </a:t>
            </a:r>
            <a:r>
              <a:rPr lang="ru-RU" sz="2400" dirty="0" err="1" smtClean="0">
                <a:latin typeface="+mn-lt"/>
              </a:rPr>
              <a:t>Умётского</a:t>
            </a:r>
            <a:r>
              <a:rPr lang="ru-RU" sz="2400" dirty="0" smtClean="0">
                <a:latin typeface="+mn-lt"/>
              </a:rPr>
              <a:t> района</a:t>
            </a:r>
            <a:endParaRPr lang="ru-RU" sz="2400" dirty="0">
              <a:latin typeface="+mn-lt"/>
            </a:endParaRPr>
          </a:p>
        </p:txBody>
      </p:sp>
      <p:pic>
        <p:nvPicPr>
          <p:cNvPr id="8194" name="Picture 2" descr="C:\Users\user\Desktop\Фоны\image (3).jpg"/>
          <p:cNvPicPr>
            <a:picLocks noChangeAspect="1" noChangeArrowheads="1"/>
          </p:cNvPicPr>
          <p:nvPr/>
        </p:nvPicPr>
        <p:blipFill>
          <a:blip r:embed="rId4"/>
          <a:srcRect l="9332" r="8996"/>
          <a:stretch>
            <a:fillRect/>
          </a:stretch>
        </p:blipFill>
        <p:spPr bwMode="auto">
          <a:xfrm>
            <a:off x="500034" y="3786190"/>
            <a:ext cx="2928958" cy="237452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00B0F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495</TotalTime>
  <Words>361</Words>
  <Application>Microsoft Office PowerPoint</Application>
  <PresentationFormat>Экран (4:3)</PresentationFormat>
  <Paragraphs>86</Paragraphs>
  <Slides>25</Slides>
  <Notes>20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Аспект</vt:lpstr>
      <vt:lpstr>МУНИЦИПАЛЬНОЕ БЮДЖЕТНОЕ ОБЩЕОБРАЗОВАТЕЛЬНОЕ УЧРЕЖДЕНИЕ УМЕТСКАЯ СРЕДНЯЯ ОБЩЕОБРАЗОВАТЕЛЬНАЯ ШКОЛА ИМЕНИ ГЕРОЯ СОЦИАЛИСТИЧЕСКОГО ТРУДА П.С.ПЛЕШАКОВА </vt:lpstr>
      <vt:lpstr>   «Особая сфера воспитательной работы – ограждение детей, подростков, юношества от  одной  из самых больших бед – пустоты души, бездуховности…  Настоящий человек начинается там, где есть святыни души…»  В.А. Сухомлинский </vt:lpstr>
      <vt:lpstr>Слайд 3</vt:lpstr>
      <vt:lpstr>           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Тематические  встречи, беседы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</dc:title>
  <dc:creator>Горины</dc:creator>
  <cp:lastModifiedBy>user</cp:lastModifiedBy>
  <cp:revision>72</cp:revision>
  <dcterms:modified xsi:type="dcterms:W3CDTF">2015-04-15T03:38:25Z</dcterms:modified>
</cp:coreProperties>
</file>